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4"/>
  </p:notesMasterIdLst>
  <p:sldIdLst>
    <p:sldId id="259" r:id="rId5"/>
    <p:sldId id="256" r:id="rId6"/>
    <p:sldId id="260" r:id="rId7"/>
    <p:sldId id="291" r:id="rId8"/>
    <p:sldId id="286" r:id="rId9"/>
    <p:sldId id="261" r:id="rId10"/>
    <p:sldId id="287" r:id="rId11"/>
    <p:sldId id="262" r:id="rId12"/>
    <p:sldId id="267" r:id="rId13"/>
    <p:sldId id="269" r:id="rId14"/>
    <p:sldId id="270" r:id="rId15"/>
    <p:sldId id="271" r:id="rId16"/>
    <p:sldId id="272" r:id="rId17"/>
    <p:sldId id="273" r:id="rId18"/>
    <p:sldId id="274" r:id="rId19"/>
    <p:sldId id="288" r:id="rId20"/>
    <p:sldId id="275" r:id="rId21"/>
    <p:sldId id="276" r:id="rId22"/>
    <p:sldId id="277" r:id="rId23"/>
    <p:sldId id="292" r:id="rId24"/>
    <p:sldId id="278" r:id="rId25"/>
    <p:sldId id="283" r:id="rId26"/>
    <p:sldId id="281" r:id="rId27"/>
    <p:sldId id="282" r:id="rId28"/>
    <p:sldId id="284" r:id="rId29"/>
    <p:sldId id="285" r:id="rId30"/>
    <p:sldId id="289" r:id="rId31"/>
    <p:sldId id="290" r:id="rId32"/>
    <p:sldId id="280"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52" autoAdjust="0"/>
    <p:restoredTop sz="74108" autoAdjust="0"/>
  </p:normalViewPr>
  <p:slideViewPr>
    <p:cSldViewPr snapToGrid="0" snapToObjects="1">
      <p:cViewPr varScale="1">
        <p:scale>
          <a:sx n="86" d="100"/>
          <a:sy n="86" d="100"/>
        </p:scale>
        <p:origin x="235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2BC6AC-AD15-4C29-A7D5-0FE4840F8827}" type="datetimeFigureOut">
              <a:rPr lang="en-AU" smtClean="0"/>
              <a:t>3/08/2017</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40C21F-D000-4B08-9DC4-00C6B253626E}" type="slidenum">
              <a:rPr lang="en-AU" smtClean="0"/>
              <a:t>‹#›</a:t>
            </a:fld>
            <a:endParaRPr lang="en-AU"/>
          </a:p>
        </p:txBody>
      </p:sp>
    </p:spTree>
    <p:extLst>
      <p:ext uri="{BB962C8B-B14F-4D97-AF65-F5344CB8AC3E}">
        <p14:creationId xmlns:p14="http://schemas.microsoft.com/office/powerpoint/2010/main" val="777035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Cost leadership means having the lowest per-unit (i.e., average) cost in the industry – that is, lowest cost relative to your rivals. </a:t>
            </a:r>
          </a:p>
          <a:p>
            <a:r>
              <a:rPr lang="en-AU" dirty="0" smtClean="0"/>
              <a:t>This could mean having the lowest per-unit cost among rivals in highly competitive industries, in which case returns or profits will be low but nonetheless higher than competitors </a:t>
            </a:r>
          </a:p>
          <a:p>
            <a:r>
              <a:rPr lang="en-AU" dirty="0" smtClean="0"/>
              <a:t>Or, this could mean having lowest cost among a few rivals where each firm enjoys pricing power and high profits.  </a:t>
            </a:r>
          </a:p>
          <a:p>
            <a:endParaRPr lang="en-US" dirty="0" smtClean="0"/>
          </a:p>
          <a:p>
            <a:r>
              <a:rPr lang="en-AU" dirty="0" smtClean="0"/>
              <a:t>Differentiating the product offering of a firm means creating something that is perceived industry wide as being unique.  </a:t>
            </a:r>
          </a:p>
          <a:p>
            <a:r>
              <a:rPr lang="en-AU" dirty="0" smtClean="0"/>
              <a:t>It is a means of creating your own market to some extent. </a:t>
            </a:r>
          </a:p>
          <a:p>
            <a:r>
              <a:rPr lang="en-AU" dirty="0" smtClean="0"/>
              <a:t>There are several approaches to differentiation:  </a:t>
            </a:r>
          </a:p>
          <a:p>
            <a:pPr lvl="1"/>
            <a:r>
              <a:rPr lang="en-AU" dirty="0" smtClean="0"/>
              <a:t>Different design </a:t>
            </a:r>
          </a:p>
          <a:p>
            <a:pPr lvl="1"/>
            <a:r>
              <a:rPr lang="en-AU" dirty="0" smtClean="0"/>
              <a:t>Brand image </a:t>
            </a:r>
          </a:p>
          <a:p>
            <a:pPr lvl="1"/>
            <a:r>
              <a:rPr lang="en-AU" dirty="0" smtClean="0"/>
              <a:t>Number of features </a:t>
            </a:r>
          </a:p>
          <a:p>
            <a:pPr lvl="1"/>
            <a:r>
              <a:rPr lang="en-AU" dirty="0" smtClean="0"/>
              <a:t>New technology </a:t>
            </a:r>
          </a:p>
          <a:p>
            <a:r>
              <a:rPr lang="en-AU" dirty="0" smtClean="0"/>
              <a:t> A differentiation strategy may mean differentiating along 2 or more of these dimensions. </a:t>
            </a:r>
          </a:p>
          <a:p>
            <a:endParaRPr lang="en-US" dirty="0" smtClean="0"/>
          </a:p>
          <a:p>
            <a:r>
              <a:rPr lang="en-AU" dirty="0" smtClean="0"/>
              <a:t>Here we focus on a particular buyer group, product segment, or geographical market. </a:t>
            </a:r>
          </a:p>
          <a:p>
            <a:r>
              <a:rPr lang="en-AU" dirty="0" smtClean="0"/>
              <a:t>The focus or niche strategy is built on serving a particular target (customer, product, or location) very well.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1E40C21F-D000-4B08-9DC4-00C6B253626E}" type="slidenum">
              <a:rPr lang="en-AU" smtClean="0"/>
              <a:t>8</a:t>
            </a:fld>
            <a:endParaRPr lang="en-AU"/>
          </a:p>
        </p:txBody>
      </p:sp>
    </p:spTree>
    <p:extLst>
      <p:ext uri="{BB962C8B-B14F-4D97-AF65-F5344CB8AC3E}">
        <p14:creationId xmlns:p14="http://schemas.microsoft.com/office/powerpoint/2010/main" val="2835430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8/3/2017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416220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8/3/2017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942427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8/3/2017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2791459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8/3/2017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446722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8/3/2017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122863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8/3/2017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5784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8/3/2017</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2347736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8/3/2017</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593991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8/3/2017</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2159985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8/3/2017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4216563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8/3/2017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2795128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FBL3785 red bar.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939256"/>
            <a:ext cx="9144000" cy="9271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a:t>Click to edit Master title style</a:t>
            </a:r>
            <a:endParaRPr lang="en-US"/>
          </a:p>
        </p:txBody>
      </p:sp>
      <p:sp>
        <p:nvSpPr>
          <p:cNvPr id="3" name="Text Placeholder 2"/>
          <p:cNvSpPr>
            <a:spLocks noGrp="1"/>
          </p:cNvSpPr>
          <p:nvPr>
            <p:ph type="body" idx="1"/>
          </p:nvPr>
        </p:nvSpPr>
        <p:spPr>
          <a:xfrm>
            <a:off x="457200" y="1600201"/>
            <a:ext cx="8229600" cy="4190350"/>
          </a:xfrm>
          <a:prstGeom prst="rect">
            <a:avLst/>
          </a:prstGeom>
        </p:spPr>
        <p:txBody>
          <a:bodyPr vert="horz" lIns="91440" tIns="45720" rIns="91440" bIns="45720" rtlCol="0">
            <a:normAutofit/>
          </a:body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Tree>
    <p:extLst>
      <p:ext uri="{BB962C8B-B14F-4D97-AF65-F5344CB8AC3E}">
        <p14:creationId xmlns:p14="http://schemas.microsoft.com/office/powerpoint/2010/main" val="1536008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19077"/>
            <a:ext cx="7772400" cy="2680726"/>
          </a:xfrm>
        </p:spPr>
        <p:txBody>
          <a:bodyPr>
            <a:normAutofit fontScale="90000"/>
          </a:bodyPr>
          <a:lstStyle/>
          <a:p>
            <a:r>
              <a:rPr lang="en-AU" b="1" dirty="0"/>
              <a:t>HRMG200 </a:t>
            </a:r>
            <a:br>
              <a:rPr lang="en-AU" b="1" dirty="0"/>
            </a:br>
            <a:r>
              <a:rPr lang="en-AU" b="1" dirty="0"/>
              <a:t>HUMAN RESOURCE MANAGEMENT</a:t>
            </a:r>
            <a:r>
              <a:rPr lang="en-AU" dirty="0"/>
              <a:t>: </a:t>
            </a:r>
            <a:r>
              <a:rPr lang="en-AU" b="1" dirty="0"/>
              <a:t>STAFF AND EMPLOYEE ENGAGEMENT </a:t>
            </a:r>
          </a:p>
        </p:txBody>
      </p:sp>
      <p:sp>
        <p:nvSpPr>
          <p:cNvPr id="3" name="Subtitle 2"/>
          <p:cNvSpPr>
            <a:spLocks noGrp="1"/>
          </p:cNvSpPr>
          <p:nvPr>
            <p:ph type="subTitle" idx="1"/>
          </p:nvPr>
        </p:nvSpPr>
        <p:spPr/>
        <p:txBody>
          <a:bodyPr/>
          <a:lstStyle/>
          <a:p>
            <a:r>
              <a:rPr lang="en-AU" dirty="0"/>
              <a:t>Week Two: Strategic Human Resource Management</a:t>
            </a:r>
          </a:p>
        </p:txBody>
      </p:sp>
    </p:spTree>
    <p:extLst>
      <p:ext uri="{BB962C8B-B14F-4D97-AF65-F5344CB8AC3E}">
        <p14:creationId xmlns:p14="http://schemas.microsoft.com/office/powerpoint/2010/main" val="2968332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Miles and Snow Strategic Types</a:t>
            </a:r>
          </a:p>
        </p:txBody>
      </p:sp>
      <p:sp>
        <p:nvSpPr>
          <p:cNvPr id="3" name="Content Placeholder 2"/>
          <p:cNvSpPr>
            <a:spLocks noGrp="1"/>
          </p:cNvSpPr>
          <p:nvPr>
            <p:ph idx="1"/>
          </p:nvPr>
        </p:nvSpPr>
        <p:spPr/>
        <p:txBody>
          <a:bodyPr/>
          <a:lstStyle/>
          <a:p>
            <a:r>
              <a:rPr lang="en-AU" dirty="0"/>
              <a:t>The Miles-Snow typology is one of the most popular classifications of business-level strategies.</a:t>
            </a:r>
          </a:p>
          <a:p>
            <a:r>
              <a:rPr lang="en-AU" dirty="0"/>
              <a:t>Beginning in the early 1970s and continuing through the mid-1980s, Miles and Snow explored the strategies of hundreds of companies in numerous industries.</a:t>
            </a:r>
          </a:p>
        </p:txBody>
      </p:sp>
    </p:spTree>
    <p:extLst>
      <p:ext uri="{BB962C8B-B14F-4D97-AF65-F5344CB8AC3E}">
        <p14:creationId xmlns:p14="http://schemas.microsoft.com/office/powerpoint/2010/main" val="431380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Defender</a:t>
            </a:r>
          </a:p>
        </p:txBody>
      </p:sp>
      <p:sp>
        <p:nvSpPr>
          <p:cNvPr id="3" name="Content Placeholder 2"/>
          <p:cNvSpPr>
            <a:spLocks noGrp="1"/>
          </p:cNvSpPr>
          <p:nvPr>
            <p:ph idx="1"/>
          </p:nvPr>
        </p:nvSpPr>
        <p:spPr/>
        <p:txBody>
          <a:bodyPr>
            <a:normAutofit fontScale="92500" lnSpcReduction="10000"/>
          </a:bodyPr>
          <a:lstStyle/>
          <a:p>
            <a:r>
              <a:rPr lang="en-AU" dirty="0" smtClean="0"/>
              <a:t>Miles </a:t>
            </a:r>
            <a:r>
              <a:rPr lang="en-AU" dirty="0"/>
              <a:t>and Snow argued that they addressed administrative problems by providing management with the ability to centrally control all organisational operations. </a:t>
            </a:r>
          </a:p>
          <a:p>
            <a:r>
              <a:rPr lang="en-AU" dirty="0"/>
              <a:t>A defender </a:t>
            </a:r>
            <a:r>
              <a:rPr lang="en-AU" dirty="0" smtClean="0"/>
              <a:t>resembles </a:t>
            </a:r>
            <a:r>
              <a:rPr lang="en-AU" dirty="0"/>
              <a:t>a classic bureaucracy in which only top-level executives have the necessary information and the proper vantage point to control operations that span several organisational subunits.</a:t>
            </a:r>
          </a:p>
        </p:txBody>
      </p:sp>
    </p:spTree>
    <p:extLst>
      <p:ext uri="{BB962C8B-B14F-4D97-AF65-F5344CB8AC3E}">
        <p14:creationId xmlns:p14="http://schemas.microsoft.com/office/powerpoint/2010/main" val="3202832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Prospector </a:t>
            </a:r>
          </a:p>
        </p:txBody>
      </p:sp>
      <p:sp>
        <p:nvSpPr>
          <p:cNvPr id="3" name="Content Placeholder 2"/>
          <p:cNvSpPr>
            <a:spLocks noGrp="1"/>
          </p:cNvSpPr>
          <p:nvPr>
            <p:ph idx="1"/>
          </p:nvPr>
        </p:nvSpPr>
        <p:spPr/>
        <p:txBody>
          <a:bodyPr>
            <a:normAutofit fontScale="85000" lnSpcReduction="10000"/>
          </a:bodyPr>
          <a:lstStyle/>
          <a:p>
            <a:r>
              <a:rPr lang="en-AU" dirty="0"/>
              <a:t>Prospectors continually search for product and market opportunities, and regularly experiment with potential responses to emerging environmental trends. </a:t>
            </a:r>
          </a:p>
          <a:p>
            <a:r>
              <a:rPr lang="en-AU" dirty="0"/>
              <a:t>They often pioneer the development of new products and are the creators of change and uncertainty to which competitors must respond.</a:t>
            </a:r>
          </a:p>
          <a:p>
            <a:r>
              <a:rPr lang="en-AU" dirty="0"/>
              <a:t>A prospector distributes power across different parts of the </a:t>
            </a:r>
            <a:r>
              <a:rPr lang="en-AU" dirty="0" smtClean="0"/>
              <a:t>organisation </a:t>
            </a:r>
            <a:r>
              <a:rPr lang="en-AU" dirty="0"/>
              <a:t>in order to encourage flexible and innovative behaviour that will allow it to locate and exploit opportunities for new ventures. </a:t>
            </a:r>
          </a:p>
        </p:txBody>
      </p:sp>
    </p:spTree>
    <p:extLst>
      <p:ext uri="{BB962C8B-B14F-4D97-AF65-F5344CB8AC3E}">
        <p14:creationId xmlns:p14="http://schemas.microsoft.com/office/powerpoint/2010/main" val="4188063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Analyser</a:t>
            </a:r>
          </a:p>
        </p:txBody>
      </p:sp>
      <p:sp>
        <p:nvSpPr>
          <p:cNvPr id="3" name="Content Placeholder 2"/>
          <p:cNvSpPr>
            <a:spLocks noGrp="1"/>
          </p:cNvSpPr>
          <p:nvPr>
            <p:ph idx="1"/>
          </p:nvPr>
        </p:nvSpPr>
        <p:spPr/>
        <p:txBody>
          <a:bodyPr>
            <a:normAutofit fontScale="77500" lnSpcReduction="20000"/>
          </a:bodyPr>
          <a:lstStyle/>
          <a:p>
            <a:r>
              <a:rPr lang="en-AU" dirty="0"/>
              <a:t>Analysers work in stable and changing product-market domains. </a:t>
            </a:r>
          </a:p>
          <a:p>
            <a:r>
              <a:rPr lang="en-AU" dirty="0"/>
              <a:t>In a stable domain, analysers operate routinely and efficiently through the use of a formal structure and processes. </a:t>
            </a:r>
          </a:p>
          <a:p>
            <a:r>
              <a:rPr lang="en-AU" dirty="0"/>
              <a:t>In more dynamic domains, although they are not usually "first movers," competitors are closely watched for new ideas. </a:t>
            </a:r>
          </a:p>
          <a:p>
            <a:r>
              <a:rPr lang="en-AU" dirty="0"/>
              <a:t>Analysers then quickly adopt those ideas that appear to hold promise. </a:t>
            </a:r>
          </a:p>
          <a:p>
            <a:r>
              <a:rPr lang="en-AU" dirty="0"/>
              <a:t>They are viewed as a mix between the defender and the prospector. </a:t>
            </a:r>
          </a:p>
        </p:txBody>
      </p:sp>
    </p:spTree>
    <p:extLst>
      <p:ext uri="{BB962C8B-B14F-4D97-AF65-F5344CB8AC3E}">
        <p14:creationId xmlns:p14="http://schemas.microsoft.com/office/powerpoint/2010/main" val="3959033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Reactor </a:t>
            </a:r>
          </a:p>
        </p:txBody>
      </p:sp>
      <p:sp>
        <p:nvSpPr>
          <p:cNvPr id="3" name="Content Placeholder 2"/>
          <p:cNvSpPr>
            <a:spLocks noGrp="1"/>
          </p:cNvSpPr>
          <p:nvPr>
            <p:ph idx="1"/>
          </p:nvPr>
        </p:nvSpPr>
        <p:spPr>
          <a:xfrm>
            <a:off x="457200" y="1417638"/>
            <a:ext cx="8419514" cy="4372913"/>
          </a:xfrm>
        </p:spPr>
        <p:txBody>
          <a:bodyPr>
            <a:normAutofit fontScale="92500" lnSpcReduction="20000"/>
          </a:bodyPr>
          <a:lstStyle/>
          <a:p>
            <a:r>
              <a:rPr lang="en-AU" dirty="0"/>
              <a:t>Reactors are </a:t>
            </a:r>
            <a:r>
              <a:rPr lang="en-AU" dirty="0" smtClean="0"/>
              <a:t>organisations </a:t>
            </a:r>
            <a:r>
              <a:rPr lang="en-AU" dirty="0"/>
              <a:t>in which top managers perceive high levels of environmental uncertainty but lack any consistent strategy for responding to this (i.e.: The GFC). </a:t>
            </a:r>
          </a:p>
          <a:p>
            <a:r>
              <a:rPr lang="en-AU" dirty="0"/>
              <a:t>Miles and Snow describe reactors as seldom making adjustments of any sort until forced to do so by environmental pressures. </a:t>
            </a:r>
          </a:p>
          <a:p>
            <a:r>
              <a:rPr lang="en-AU" dirty="0"/>
              <a:t>Unlike defenders or prospectors, reactors have no predictable organizational structure; some may be centralised, whereas others are decentralised. </a:t>
            </a:r>
          </a:p>
        </p:txBody>
      </p:sp>
    </p:spTree>
    <p:extLst>
      <p:ext uri="{BB962C8B-B14F-4D97-AF65-F5344CB8AC3E}">
        <p14:creationId xmlns:p14="http://schemas.microsoft.com/office/powerpoint/2010/main" val="3351150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Strategic Management Process</a:t>
            </a:r>
          </a:p>
        </p:txBody>
      </p:sp>
      <p:sp>
        <p:nvSpPr>
          <p:cNvPr id="3" name="Content Placeholder 2"/>
          <p:cNvSpPr>
            <a:spLocks noGrp="1"/>
          </p:cNvSpPr>
          <p:nvPr>
            <p:ph idx="1"/>
          </p:nvPr>
        </p:nvSpPr>
        <p:spPr/>
        <p:txBody>
          <a:bodyPr>
            <a:normAutofit fontScale="92500" lnSpcReduction="10000"/>
          </a:bodyPr>
          <a:lstStyle/>
          <a:p>
            <a:r>
              <a:rPr lang="en-AU" altLang="en-US" dirty="0">
                <a:ea typeface="ヒラギノ角ゴ Pro W3"/>
                <a:cs typeface="ヒラギノ角ゴ Pro W3"/>
              </a:rPr>
              <a:t>Strategy formulation:</a:t>
            </a:r>
          </a:p>
          <a:p>
            <a:pPr lvl="1"/>
            <a:r>
              <a:rPr lang="en-AU" altLang="en-US" sz="3200" dirty="0">
                <a:ea typeface="ヒラギノ角ゴ Pro W3"/>
              </a:rPr>
              <a:t>the process of deciding on a strategic direction by defining a company’s mission and goals, its external opportunities and threats, and its internal strengths and weaknesses</a:t>
            </a:r>
          </a:p>
          <a:p>
            <a:r>
              <a:rPr lang="en-AU" altLang="en-US" dirty="0">
                <a:ea typeface="ヒラギノ角ゴ Pro W3"/>
                <a:cs typeface="ヒラギノ角ゴ Pro W3"/>
              </a:rPr>
              <a:t>Strategy implementation:</a:t>
            </a:r>
          </a:p>
          <a:p>
            <a:pPr lvl="1"/>
            <a:r>
              <a:rPr lang="en-AU" altLang="en-US" sz="3200" dirty="0">
                <a:ea typeface="ヒラギノ角ゴ Pro W3"/>
              </a:rPr>
              <a:t>the process of devising structures and allocating resources to enact the strategy chosen by a company</a:t>
            </a:r>
          </a:p>
          <a:p>
            <a:endParaRPr lang="en-AU" dirty="0"/>
          </a:p>
        </p:txBody>
      </p:sp>
    </p:spTree>
    <p:extLst>
      <p:ext uri="{BB962C8B-B14F-4D97-AF65-F5344CB8AC3E}">
        <p14:creationId xmlns:p14="http://schemas.microsoft.com/office/powerpoint/2010/main" val="3512145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Types of Organisational Strategies </a:t>
            </a:r>
          </a:p>
        </p:txBody>
      </p:sp>
      <p:sp>
        <p:nvSpPr>
          <p:cNvPr id="3" name="Content Placeholder 2"/>
          <p:cNvSpPr>
            <a:spLocks noGrp="1"/>
          </p:cNvSpPr>
          <p:nvPr>
            <p:ph idx="1"/>
          </p:nvPr>
        </p:nvSpPr>
        <p:spPr/>
        <p:txBody>
          <a:bodyPr/>
          <a:lstStyle/>
          <a:p>
            <a:pPr>
              <a:lnSpc>
                <a:spcPct val="90000"/>
              </a:lnSpc>
            </a:pPr>
            <a:r>
              <a:rPr lang="en-AU" altLang="en-US" dirty="0"/>
              <a:t>Growth</a:t>
            </a:r>
          </a:p>
          <a:p>
            <a:pPr>
              <a:lnSpc>
                <a:spcPct val="90000"/>
              </a:lnSpc>
            </a:pPr>
            <a:r>
              <a:rPr lang="en-AU" altLang="en-US" dirty="0"/>
              <a:t>Retrenchment</a:t>
            </a:r>
          </a:p>
          <a:p>
            <a:pPr>
              <a:lnSpc>
                <a:spcPct val="90000"/>
              </a:lnSpc>
            </a:pPr>
            <a:r>
              <a:rPr lang="en-AU" altLang="en-US" dirty="0"/>
              <a:t>Stability</a:t>
            </a:r>
          </a:p>
          <a:p>
            <a:pPr>
              <a:lnSpc>
                <a:spcPct val="90000"/>
              </a:lnSpc>
            </a:pPr>
            <a:r>
              <a:rPr lang="en-AU" altLang="en-US" dirty="0"/>
              <a:t>A combination of growth, retrenchment</a:t>
            </a:r>
            <a:br>
              <a:rPr lang="en-AU" altLang="en-US" dirty="0"/>
            </a:br>
            <a:r>
              <a:rPr lang="en-AU" altLang="en-US" dirty="0"/>
              <a:t>and stability</a:t>
            </a:r>
          </a:p>
          <a:p>
            <a:pPr>
              <a:lnSpc>
                <a:spcPct val="90000"/>
              </a:lnSpc>
            </a:pPr>
            <a:r>
              <a:rPr lang="en-AU" altLang="en-US" dirty="0"/>
              <a:t>International strategies (global, multi-domestic, transnational).</a:t>
            </a:r>
          </a:p>
          <a:p>
            <a:endParaRPr lang="en-AU" dirty="0"/>
          </a:p>
        </p:txBody>
      </p:sp>
    </p:spTree>
    <p:extLst>
      <p:ext uri="{BB962C8B-B14F-4D97-AF65-F5344CB8AC3E}">
        <p14:creationId xmlns:p14="http://schemas.microsoft.com/office/powerpoint/2010/main" val="16956614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67897"/>
          </a:xfrm>
        </p:spPr>
        <p:txBody>
          <a:bodyPr>
            <a:normAutofit fontScale="90000"/>
          </a:bodyPr>
          <a:lstStyle/>
          <a:p>
            <a:r>
              <a:rPr lang="en-AU" dirty="0"/>
              <a:t>Strategic HRM </a:t>
            </a:r>
          </a:p>
        </p:txBody>
      </p:sp>
      <p:sp>
        <p:nvSpPr>
          <p:cNvPr id="3" name="Content Placeholder 2"/>
          <p:cNvSpPr>
            <a:spLocks noGrp="1"/>
          </p:cNvSpPr>
          <p:nvPr>
            <p:ph idx="1"/>
          </p:nvPr>
        </p:nvSpPr>
        <p:spPr>
          <a:xfrm>
            <a:off x="457200" y="1262576"/>
            <a:ext cx="8405446" cy="4491109"/>
          </a:xfrm>
        </p:spPr>
        <p:txBody>
          <a:bodyPr>
            <a:normAutofit fontScale="92500" lnSpcReduction="10000"/>
          </a:bodyPr>
          <a:lstStyle/>
          <a:p>
            <a:r>
              <a:rPr lang="en-AU" altLang="en-US" dirty="0">
                <a:ea typeface="ヒラギノ角ゴ Pro W3"/>
                <a:cs typeface="ヒラギノ角ゴ Pro W3"/>
              </a:rPr>
              <a:t>Strategic HRM is the pattern of planned HR deployments and activities intended to enable an organisation to achieve its goals</a:t>
            </a:r>
          </a:p>
          <a:p>
            <a:r>
              <a:rPr lang="en-AU" altLang="en-US" dirty="0">
                <a:ea typeface="ヒラギノ角ゴ Pro W3"/>
                <a:cs typeface="ヒラギノ角ゴ Pro W3"/>
              </a:rPr>
              <a:t>It entails assessing the employee skills required to run systems such as total quality management and just-in-time and engaging in HR practices such as selection and training that develop needed skills</a:t>
            </a:r>
          </a:p>
          <a:p>
            <a:r>
              <a:rPr lang="en-AU" altLang="en-US" dirty="0">
                <a:ea typeface="ヒラギノ角ゴ Pro W3"/>
                <a:cs typeface="ヒラギノ角ゴ Pro W3"/>
              </a:rPr>
              <a:t>Strategic choice is the ways an organisation will attempt to fulfil its mission and achieve its long-term goals</a:t>
            </a:r>
          </a:p>
          <a:p>
            <a:endParaRPr lang="en-AU" altLang="en-US" dirty="0">
              <a:ea typeface="ヒラギノ角ゴ Pro W3"/>
              <a:cs typeface="ヒラギノ角ゴ Pro W3"/>
            </a:endParaRPr>
          </a:p>
          <a:p>
            <a:endParaRPr lang="en-AU" dirty="0"/>
          </a:p>
        </p:txBody>
      </p:sp>
    </p:spTree>
    <p:extLst>
      <p:ext uri="{BB962C8B-B14F-4D97-AF65-F5344CB8AC3E}">
        <p14:creationId xmlns:p14="http://schemas.microsoft.com/office/powerpoint/2010/main" val="266979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Definition – John Storey</a:t>
            </a:r>
          </a:p>
        </p:txBody>
      </p:sp>
      <p:sp>
        <p:nvSpPr>
          <p:cNvPr id="3" name="Content Placeholder 2"/>
          <p:cNvSpPr>
            <a:spLocks noGrp="1"/>
          </p:cNvSpPr>
          <p:nvPr>
            <p:ph idx="1"/>
          </p:nvPr>
        </p:nvSpPr>
        <p:spPr/>
        <p:txBody>
          <a:bodyPr/>
          <a:lstStyle/>
          <a:p>
            <a:r>
              <a:rPr lang="en-AU" dirty="0"/>
              <a:t>‘A distinctive approach to employment management which seeks to achieve competitive advantage through the strategic deployment of a highly committed and capable workforce using an array of cultural, structural and personnel techniques’. (Storey, 2001: 6)</a:t>
            </a:r>
          </a:p>
          <a:p>
            <a:endParaRPr lang="en-AU" dirty="0"/>
          </a:p>
        </p:txBody>
      </p:sp>
    </p:spTree>
    <p:extLst>
      <p:ext uri="{BB962C8B-B14F-4D97-AF65-F5344CB8AC3E}">
        <p14:creationId xmlns:p14="http://schemas.microsoft.com/office/powerpoint/2010/main" val="702097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414679"/>
          </a:xfrm>
        </p:spPr>
        <p:txBody>
          <a:bodyPr>
            <a:normAutofit fontScale="90000"/>
          </a:bodyPr>
          <a:lstStyle/>
          <a:p>
            <a:r>
              <a:rPr lang="en-AU" dirty="0"/>
              <a:t>Traditional HRM v SHRM</a:t>
            </a:r>
          </a:p>
        </p:txBody>
      </p:sp>
      <p:pic>
        <p:nvPicPr>
          <p:cNvPr id="4" name="Picture 2" descr="C:\My Documents\PowerPoint Files\Books\South-Western\Mello SHRM 1e\Mello PC art files\Exh04-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70232"/>
            <a:ext cx="8686800" cy="4839725"/>
          </a:xfrm>
          <a:prstGeom prst="rect">
            <a:avLst/>
          </a:prstGeom>
          <a:noFill/>
          <a:ln w="57150">
            <a:solidFill>
              <a:srgbClr val="9933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7754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5" name="Picture 4" descr="FBL3785 Peter Faber BS Powerpoint Template-3 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8989059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SHRM</a:t>
            </a:r>
            <a:endParaRPr lang="en-US" dirty="0"/>
          </a:p>
        </p:txBody>
      </p:sp>
      <p:pic>
        <p:nvPicPr>
          <p:cNvPr id="4" name="Picture 1"/>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600200"/>
            <a:ext cx="8229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70922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0100"/>
          </a:xfrm>
        </p:spPr>
        <p:txBody>
          <a:bodyPr>
            <a:normAutofit fontScale="90000"/>
          </a:bodyPr>
          <a:lstStyle/>
          <a:p>
            <a:r>
              <a:rPr lang="en-AU" dirty="0"/>
              <a:t>5 Ps</a:t>
            </a:r>
          </a:p>
        </p:txBody>
      </p:sp>
      <p:sp>
        <p:nvSpPr>
          <p:cNvPr id="3" name="Content Placeholder 2"/>
          <p:cNvSpPr>
            <a:spLocks noGrp="1"/>
          </p:cNvSpPr>
          <p:nvPr>
            <p:ph idx="1"/>
          </p:nvPr>
        </p:nvSpPr>
        <p:spPr>
          <a:xfrm>
            <a:off x="457200" y="1234440"/>
            <a:ext cx="8419514" cy="4434839"/>
          </a:xfrm>
        </p:spPr>
        <p:txBody>
          <a:bodyPr>
            <a:normAutofit fontScale="92500" lnSpcReduction="10000"/>
          </a:bodyPr>
          <a:lstStyle/>
          <a:p>
            <a:r>
              <a:rPr lang="en-AU" dirty="0"/>
              <a:t>In this sense, a HR strategy is concerned with the challenge of matching the </a:t>
            </a:r>
          </a:p>
          <a:p>
            <a:pPr marL="914400" lvl="1" indent="-514350">
              <a:buFont typeface="+mj-lt"/>
              <a:buAutoNum type="arabicPeriod"/>
            </a:pPr>
            <a:r>
              <a:rPr lang="en-AU" b="1" dirty="0">
                <a:solidFill>
                  <a:srgbClr val="C00000"/>
                </a:solidFill>
              </a:rPr>
              <a:t>Philosophy, </a:t>
            </a:r>
          </a:p>
          <a:p>
            <a:pPr marL="914400" lvl="1" indent="-514350">
              <a:buFont typeface="+mj-lt"/>
              <a:buAutoNum type="arabicPeriod"/>
            </a:pPr>
            <a:r>
              <a:rPr lang="en-AU" b="1" dirty="0">
                <a:solidFill>
                  <a:srgbClr val="C00000"/>
                </a:solidFill>
              </a:rPr>
              <a:t>Policies, </a:t>
            </a:r>
          </a:p>
          <a:p>
            <a:pPr marL="914400" lvl="1" indent="-514350">
              <a:buFont typeface="+mj-lt"/>
              <a:buAutoNum type="arabicPeriod"/>
            </a:pPr>
            <a:r>
              <a:rPr lang="en-AU" b="1" dirty="0">
                <a:solidFill>
                  <a:srgbClr val="C00000"/>
                </a:solidFill>
              </a:rPr>
              <a:t>Programmes, </a:t>
            </a:r>
          </a:p>
          <a:p>
            <a:pPr marL="914400" lvl="1" indent="-514350">
              <a:buFont typeface="+mj-lt"/>
              <a:buAutoNum type="arabicPeriod"/>
            </a:pPr>
            <a:r>
              <a:rPr lang="en-AU" b="1" dirty="0">
                <a:solidFill>
                  <a:srgbClr val="C00000"/>
                </a:solidFill>
              </a:rPr>
              <a:t>Practices and </a:t>
            </a:r>
          </a:p>
          <a:p>
            <a:pPr marL="914400" lvl="1" indent="-514350">
              <a:buFont typeface="+mj-lt"/>
              <a:buAutoNum type="arabicPeriod"/>
            </a:pPr>
            <a:r>
              <a:rPr lang="en-AU" b="1" dirty="0">
                <a:solidFill>
                  <a:srgbClr val="C00000"/>
                </a:solidFill>
              </a:rPr>
              <a:t>Processes </a:t>
            </a:r>
          </a:p>
          <a:p>
            <a:r>
              <a:rPr lang="en-AU" dirty="0"/>
              <a:t>The ‘ﬁve Ps’ – in a way that will stimulate and reinforce the different employee role behaviours appropriate for each competitive strategy </a:t>
            </a:r>
          </a:p>
        </p:txBody>
      </p:sp>
    </p:spTree>
    <p:extLst>
      <p:ext uri="{BB962C8B-B14F-4D97-AF65-F5344CB8AC3E}">
        <p14:creationId xmlns:p14="http://schemas.microsoft.com/office/powerpoint/2010/main" val="28806169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Key Areas of SHRM</a:t>
            </a:r>
          </a:p>
        </p:txBody>
      </p:sp>
      <p:sp>
        <p:nvSpPr>
          <p:cNvPr id="3" name="Content Placeholder 2"/>
          <p:cNvSpPr>
            <a:spLocks noGrp="1"/>
          </p:cNvSpPr>
          <p:nvPr>
            <p:ph idx="1"/>
          </p:nvPr>
        </p:nvSpPr>
        <p:spPr/>
        <p:txBody>
          <a:bodyPr/>
          <a:lstStyle/>
          <a:p>
            <a:r>
              <a:rPr lang="en-AU" altLang="en-US" dirty="0">
                <a:ea typeface="ヒラギノ角ゴ Pro W3"/>
                <a:cs typeface="ヒラギノ角ゴ Pro W3"/>
              </a:rPr>
              <a:t>Job analysis and design</a:t>
            </a:r>
          </a:p>
          <a:p>
            <a:r>
              <a:rPr lang="en-AU" altLang="en-US" dirty="0">
                <a:ea typeface="ヒラギノ角ゴ Pro W3"/>
                <a:cs typeface="ヒラギノ角ゴ Pro W3"/>
              </a:rPr>
              <a:t>Recruitment and selection</a:t>
            </a:r>
          </a:p>
          <a:p>
            <a:r>
              <a:rPr lang="en-AU" altLang="en-US" dirty="0">
                <a:ea typeface="ヒラギノ角ゴ Pro W3"/>
                <a:cs typeface="ヒラギノ角ゴ Pro W3"/>
              </a:rPr>
              <a:t>Employee learning and development</a:t>
            </a:r>
          </a:p>
          <a:p>
            <a:r>
              <a:rPr lang="en-AU" altLang="en-US" dirty="0">
                <a:ea typeface="ヒラギノ角ゴ Pro W3"/>
                <a:cs typeface="ヒラギノ角ゴ Pro W3"/>
              </a:rPr>
              <a:t>Performance management</a:t>
            </a:r>
          </a:p>
          <a:p>
            <a:r>
              <a:rPr lang="en-AU" altLang="en-US" dirty="0">
                <a:ea typeface="ヒラギノ角ゴ Pro W3"/>
                <a:cs typeface="ヒラギノ角ゴ Pro W3"/>
              </a:rPr>
              <a:t>Pay structure, incentives and benefits</a:t>
            </a:r>
          </a:p>
          <a:p>
            <a:r>
              <a:rPr lang="en-AU" altLang="en-US" dirty="0">
                <a:ea typeface="ヒラギノ角ゴ Pro W3"/>
                <a:cs typeface="ヒラギノ角ゴ Pro W3"/>
              </a:rPr>
              <a:t>Industrial relations</a:t>
            </a:r>
          </a:p>
          <a:p>
            <a:endParaRPr lang="en-AU" dirty="0"/>
          </a:p>
        </p:txBody>
      </p:sp>
    </p:spTree>
    <p:extLst>
      <p:ext uri="{BB962C8B-B14F-4D97-AF65-F5344CB8AC3E}">
        <p14:creationId xmlns:p14="http://schemas.microsoft.com/office/powerpoint/2010/main" val="19736318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HR Strategies must…</a:t>
            </a:r>
          </a:p>
        </p:txBody>
      </p:sp>
      <p:sp>
        <p:nvSpPr>
          <p:cNvPr id="3" name="Content Placeholder 2"/>
          <p:cNvSpPr>
            <a:spLocks noGrp="1"/>
          </p:cNvSpPr>
          <p:nvPr>
            <p:ph idx="1"/>
          </p:nvPr>
        </p:nvSpPr>
        <p:spPr/>
        <p:txBody>
          <a:bodyPr>
            <a:normAutofit fontScale="92500" lnSpcReduction="10000"/>
          </a:bodyPr>
          <a:lstStyle/>
          <a:p>
            <a:r>
              <a:rPr lang="en-AU" altLang="en-US" dirty="0"/>
              <a:t>reflect the strategic objectives and values of the organisation;</a:t>
            </a:r>
          </a:p>
          <a:p>
            <a:r>
              <a:rPr lang="en-AU" altLang="en-US" dirty="0"/>
              <a:t>be taken into account in organisational strategies (and vice versa); </a:t>
            </a:r>
          </a:p>
          <a:p>
            <a:r>
              <a:rPr lang="en-AU" altLang="en-US" dirty="0"/>
              <a:t>support culture, climate, and organisational processes to attract and retain good staff;</a:t>
            </a:r>
          </a:p>
          <a:p>
            <a:r>
              <a:rPr lang="en-AU" altLang="en-US" dirty="0"/>
              <a:t>identify the organisation’s competencies and match people to these; and</a:t>
            </a:r>
          </a:p>
          <a:p>
            <a:r>
              <a:rPr lang="en-AU" altLang="en-US" dirty="0"/>
              <a:t>sustain and build organisational commitment.</a:t>
            </a:r>
          </a:p>
          <a:p>
            <a:endParaRPr lang="en-AU" dirty="0"/>
          </a:p>
        </p:txBody>
      </p:sp>
    </p:spTree>
    <p:extLst>
      <p:ext uri="{BB962C8B-B14F-4D97-AF65-F5344CB8AC3E}">
        <p14:creationId xmlns:p14="http://schemas.microsoft.com/office/powerpoint/2010/main" val="29870561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HR Competencies </a:t>
            </a:r>
          </a:p>
        </p:txBody>
      </p:sp>
      <p:sp>
        <p:nvSpPr>
          <p:cNvPr id="3" name="Content Placeholder 2"/>
          <p:cNvSpPr>
            <a:spLocks noGrp="1"/>
          </p:cNvSpPr>
          <p:nvPr>
            <p:ph idx="1"/>
          </p:nvPr>
        </p:nvSpPr>
        <p:spPr/>
        <p:txBody>
          <a:bodyPr/>
          <a:lstStyle/>
          <a:p>
            <a:r>
              <a:rPr lang="en-AU" altLang="en-US" dirty="0">
                <a:ea typeface="ヒラギノ角ゴ Pro W3"/>
                <a:cs typeface="ヒラギノ角ゴ Pro W3"/>
              </a:rPr>
              <a:t>Strategic positioners: understand evolving business contexts, stakeholder expectations and business requirements, and are able to translate them into talent, culture and leadership actions </a:t>
            </a:r>
          </a:p>
          <a:p>
            <a:r>
              <a:rPr lang="en-AU" altLang="en-US" dirty="0">
                <a:ea typeface="ヒラギノ角ゴ Pro W3"/>
                <a:cs typeface="ヒラギノ角ゴ Pro W3"/>
              </a:rPr>
              <a:t>Credible activists: build relationships of trust and have a clear point of view about how to build business performance </a:t>
            </a:r>
          </a:p>
          <a:p>
            <a:endParaRPr lang="en-AU" dirty="0"/>
          </a:p>
        </p:txBody>
      </p:sp>
    </p:spTree>
    <p:extLst>
      <p:ext uri="{BB962C8B-B14F-4D97-AF65-F5344CB8AC3E}">
        <p14:creationId xmlns:p14="http://schemas.microsoft.com/office/powerpoint/2010/main" val="34038528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HR Competencies </a:t>
            </a:r>
          </a:p>
        </p:txBody>
      </p:sp>
      <p:sp>
        <p:nvSpPr>
          <p:cNvPr id="3" name="Content Placeholder 2"/>
          <p:cNvSpPr>
            <a:spLocks noGrp="1"/>
          </p:cNvSpPr>
          <p:nvPr>
            <p:ph idx="1"/>
          </p:nvPr>
        </p:nvSpPr>
        <p:spPr/>
        <p:txBody>
          <a:bodyPr/>
          <a:lstStyle/>
          <a:p>
            <a:r>
              <a:rPr lang="en-AU" altLang="en-US" dirty="0">
                <a:ea typeface="ヒラギノ角ゴ Pro W3"/>
                <a:cs typeface="ヒラギノ角ゴ Pro W3"/>
              </a:rPr>
              <a:t>Capacity builders: define, audit and create organisational capabilities required for sustainable organisational success </a:t>
            </a:r>
          </a:p>
          <a:p>
            <a:r>
              <a:rPr lang="en-AU" altLang="en-US" dirty="0">
                <a:ea typeface="ヒラギノ角ゴ Pro W3"/>
                <a:cs typeface="ヒラギノ角ゴ Pro W3"/>
              </a:rPr>
              <a:t>Change champions: initiate and sustain change at the individual, initiative and institutional levels </a:t>
            </a:r>
          </a:p>
          <a:p>
            <a:endParaRPr lang="en-AU" dirty="0"/>
          </a:p>
        </p:txBody>
      </p:sp>
    </p:spTree>
    <p:extLst>
      <p:ext uri="{BB962C8B-B14F-4D97-AF65-F5344CB8AC3E}">
        <p14:creationId xmlns:p14="http://schemas.microsoft.com/office/powerpoint/2010/main" val="26813575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HR Competencies </a:t>
            </a:r>
          </a:p>
        </p:txBody>
      </p:sp>
      <p:sp>
        <p:nvSpPr>
          <p:cNvPr id="3" name="Content Placeholder 2"/>
          <p:cNvSpPr>
            <a:spLocks noGrp="1"/>
          </p:cNvSpPr>
          <p:nvPr>
            <p:ph idx="1"/>
          </p:nvPr>
        </p:nvSpPr>
        <p:spPr/>
        <p:txBody>
          <a:bodyPr/>
          <a:lstStyle/>
          <a:p>
            <a:r>
              <a:rPr lang="en-AU" altLang="en-US" dirty="0">
                <a:ea typeface="ヒラギノ角ゴ Pro W3"/>
                <a:cs typeface="ヒラギノ角ゴ Pro W3"/>
              </a:rPr>
              <a:t>HR innovators and integrators: look for new ways to implement HR practices and integrate those separate practices to deliver business solutions </a:t>
            </a:r>
          </a:p>
          <a:p>
            <a:r>
              <a:rPr lang="en-AU" altLang="en-US" dirty="0">
                <a:ea typeface="ヒラギノ角ゴ Pro W3"/>
                <a:cs typeface="ヒラギノ角ゴ Pro W3"/>
              </a:rPr>
              <a:t>Technology proponents: use technology for efficiency to connect employees and to leverage new communication channels, such as social media</a:t>
            </a:r>
          </a:p>
          <a:p>
            <a:endParaRPr lang="en-AU" dirty="0"/>
          </a:p>
        </p:txBody>
      </p:sp>
    </p:spTree>
    <p:extLst>
      <p:ext uri="{BB962C8B-B14F-4D97-AF65-F5344CB8AC3E}">
        <p14:creationId xmlns:p14="http://schemas.microsoft.com/office/powerpoint/2010/main" val="6308002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HRM Challenge </a:t>
            </a:r>
          </a:p>
        </p:txBody>
      </p:sp>
      <p:sp>
        <p:nvSpPr>
          <p:cNvPr id="3" name="Content Placeholder 2"/>
          <p:cNvSpPr>
            <a:spLocks noGrp="1"/>
          </p:cNvSpPr>
          <p:nvPr>
            <p:ph idx="1"/>
          </p:nvPr>
        </p:nvSpPr>
        <p:spPr/>
        <p:txBody>
          <a:bodyPr>
            <a:normAutofit lnSpcReduction="10000"/>
          </a:bodyPr>
          <a:lstStyle/>
          <a:p>
            <a:pPr>
              <a:lnSpc>
                <a:spcPct val="90000"/>
              </a:lnSpc>
            </a:pPr>
            <a:r>
              <a:rPr lang="en-AU" altLang="en-US" dirty="0"/>
              <a:t>HR Managers need to:</a:t>
            </a:r>
          </a:p>
          <a:p>
            <a:pPr lvl="1">
              <a:lnSpc>
                <a:spcPct val="90000"/>
              </a:lnSpc>
            </a:pPr>
            <a:r>
              <a:rPr lang="en-AU" altLang="en-US" dirty="0"/>
              <a:t>be strategic contributors;</a:t>
            </a:r>
          </a:p>
          <a:p>
            <a:pPr lvl="1">
              <a:lnSpc>
                <a:spcPct val="90000"/>
              </a:lnSpc>
            </a:pPr>
            <a:r>
              <a:rPr lang="en-AU" altLang="en-US" dirty="0"/>
              <a:t>show the true value of the HR function to the organisation;</a:t>
            </a:r>
          </a:p>
          <a:p>
            <a:pPr lvl="1">
              <a:lnSpc>
                <a:spcPct val="90000"/>
              </a:lnSpc>
            </a:pPr>
            <a:r>
              <a:rPr lang="en-AU" altLang="en-US" dirty="0"/>
              <a:t>be the employees’ voice; and</a:t>
            </a:r>
          </a:p>
          <a:p>
            <a:pPr lvl="1">
              <a:lnSpc>
                <a:spcPct val="90000"/>
              </a:lnSpc>
            </a:pPr>
            <a:r>
              <a:rPr lang="en-AU" altLang="en-US" dirty="0"/>
              <a:t>demonstrate professional competence. </a:t>
            </a:r>
          </a:p>
          <a:p>
            <a:pPr>
              <a:lnSpc>
                <a:spcPct val="90000"/>
              </a:lnSpc>
              <a:spcBef>
                <a:spcPct val="60000"/>
              </a:spcBef>
            </a:pPr>
            <a:r>
              <a:rPr lang="en-AU" altLang="en-US" dirty="0"/>
              <a:t>HR managers need to constantly demonstrate the connection between HR, organisational performance and employee well-being.</a:t>
            </a:r>
          </a:p>
          <a:p>
            <a:endParaRPr lang="en-AU" dirty="0"/>
          </a:p>
        </p:txBody>
      </p:sp>
    </p:spTree>
    <p:extLst>
      <p:ext uri="{BB962C8B-B14F-4D97-AF65-F5344CB8AC3E}">
        <p14:creationId xmlns:p14="http://schemas.microsoft.com/office/powerpoint/2010/main" val="3832848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Summary</a:t>
            </a:r>
          </a:p>
        </p:txBody>
      </p:sp>
      <p:sp>
        <p:nvSpPr>
          <p:cNvPr id="3" name="Content Placeholder 2"/>
          <p:cNvSpPr>
            <a:spLocks noGrp="1"/>
          </p:cNvSpPr>
          <p:nvPr>
            <p:ph idx="1"/>
          </p:nvPr>
        </p:nvSpPr>
        <p:spPr/>
        <p:txBody>
          <a:bodyPr/>
          <a:lstStyle/>
          <a:p>
            <a:r>
              <a:rPr lang="en-AU" altLang="en-US" dirty="0"/>
              <a:t>The shift from an industrial society to an information society also presents HRM with unique challenges, including:</a:t>
            </a:r>
          </a:p>
          <a:p>
            <a:pPr lvl="1"/>
            <a:r>
              <a:rPr lang="en-AU" altLang="en-US" dirty="0"/>
              <a:t>creating a fair and just workplace;</a:t>
            </a:r>
          </a:p>
          <a:p>
            <a:pPr lvl="1"/>
            <a:r>
              <a:rPr lang="en-AU" altLang="en-US" dirty="0"/>
              <a:t>managing people respectfully and creatively;</a:t>
            </a:r>
          </a:p>
          <a:p>
            <a:pPr lvl="1"/>
            <a:r>
              <a:rPr lang="en-AU" altLang="en-US" dirty="0"/>
              <a:t>restoring trust lost through restructuring, downsizing and work pressures.</a:t>
            </a:r>
          </a:p>
          <a:p>
            <a:endParaRPr lang="en-AU" dirty="0"/>
          </a:p>
        </p:txBody>
      </p:sp>
    </p:spTree>
    <p:extLst>
      <p:ext uri="{BB962C8B-B14F-4D97-AF65-F5344CB8AC3E}">
        <p14:creationId xmlns:p14="http://schemas.microsoft.com/office/powerpoint/2010/main" val="19942582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Summary….</a:t>
            </a:r>
          </a:p>
        </p:txBody>
      </p:sp>
      <p:sp>
        <p:nvSpPr>
          <p:cNvPr id="3" name="Content Placeholder 2"/>
          <p:cNvSpPr>
            <a:spLocks noGrp="1"/>
          </p:cNvSpPr>
          <p:nvPr>
            <p:ph idx="1"/>
          </p:nvPr>
        </p:nvSpPr>
        <p:spPr/>
        <p:txBody>
          <a:bodyPr>
            <a:normAutofit fontScale="92500" lnSpcReduction="10000"/>
          </a:bodyPr>
          <a:lstStyle/>
          <a:p>
            <a:r>
              <a:rPr lang="en-AU" altLang="en-US" dirty="0">
                <a:ea typeface="ヒラギノ角ゴ Pro W3"/>
                <a:cs typeface="ヒラギノ角ゴ Pro W3"/>
              </a:rPr>
              <a:t>SHRM means to proactively provide a competitive advantage through the company’s human resources</a:t>
            </a:r>
          </a:p>
          <a:p>
            <a:r>
              <a:rPr lang="en-AU" altLang="en-US" dirty="0">
                <a:ea typeface="ヒラギノ角ゴ Pro W3"/>
                <a:cs typeface="ヒラギノ角ゴ Pro W3"/>
              </a:rPr>
              <a:t>The HR function needs to be integral to strategy formulation</a:t>
            </a:r>
          </a:p>
          <a:p>
            <a:r>
              <a:rPr lang="en-AU" altLang="en-US" dirty="0">
                <a:ea typeface="ヒラギノ角ゴ Pro W3"/>
                <a:cs typeface="ヒラギノ角ゴ Pro W3"/>
              </a:rPr>
              <a:t>HRM has an impact on strategy implementation</a:t>
            </a:r>
          </a:p>
          <a:p>
            <a:r>
              <a:rPr lang="en-AU" altLang="en-US" dirty="0">
                <a:ea typeface="ヒラギノ角ゴ Pro W3"/>
                <a:cs typeface="ヒラギノ角ゴ Pro W3"/>
              </a:rPr>
              <a:t>The strategic role of the HR function requires business, professional–technical, change management and integration competencies</a:t>
            </a:r>
          </a:p>
          <a:p>
            <a:endParaRPr lang="en-AU" altLang="en-US" dirty="0">
              <a:ea typeface="ヒラギノ角ゴ Pro W3"/>
              <a:cs typeface="ヒラギノ角ゴ Pro W3"/>
            </a:endParaRPr>
          </a:p>
          <a:p>
            <a:endParaRPr lang="en-AU" dirty="0"/>
          </a:p>
        </p:txBody>
      </p:sp>
    </p:spTree>
    <p:extLst>
      <p:ext uri="{BB962C8B-B14F-4D97-AF65-F5344CB8AC3E}">
        <p14:creationId xmlns:p14="http://schemas.microsoft.com/office/powerpoint/2010/main" val="2443705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Lecture Outline </a:t>
            </a:r>
          </a:p>
        </p:txBody>
      </p:sp>
      <p:sp>
        <p:nvSpPr>
          <p:cNvPr id="3" name="Content Placeholder 2"/>
          <p:cNvSpPr>
            <a:spLocks noGrp="1"/>
          </p:cNvSpPr>
          <p:nvPr>
            <p:ph idx="1"/>
          </p:nvPr>
        </p:nvSpPr>
        <p:spPr/>
        <p:txBody>
          <a:bodyPr/>
          <a:lstStyle/>
          <a:p>
            <a:r>
              <a:rPr lang="en-AU" dirty="0"/>
              <a:t>Define Strategy and Strategic Management</a:t>
            </a:r>
          </a:p>
          <a:p>
            <a:r>
              <a:rPr lang="en-AU" dirty="0"/>
              <a:t>Discuss Types of Strategies </a:t>
            </a:r>
          </a:p>
          <a:p>
            <a:r>
              <a:rPr lang="en-AU" dirty="0"/>
              <a:t>Define Strategic HRM, the Strategic Process and HR Competencies </a:t>
            </a:r>
          </a:p>
          <a:p>
            <a:endParaRPr lang="en-AU" dirty="0"/>
          </a:p>
        </p:txBody>
      </p:sp>
    </p:spTree>
    <p:extLst>
      <p:ext uri="{BB962C8B-B14F-4D97-AF65-F5344CB8AC3E}">
        <p14:creationId xmlns:p14="http://schemas.microsoft.com/office/powerpoint/2010/main" val="3958776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685800" y="381000"/>
            <a:ext cx="7772400" cy="762000"/>
          </a:xfrm>
        </p:spPr>
        <p:txBody>
          <a:bodyPr/>
          <a:lstStyle/>
          <a:p>
            <a:pPr eaLnBrk="1" hangingPunct="1">
              <a:defRPr/>
            </a:pPr>
            <a:r>
              <a:rPr dirty="0">
                <a:latin typeface="+mn-lt"/>
                <a:ea typeface="Helvetica Neue" charset="0"/>
                <a:cs typeface="Helvetica Neue" charset="0"/>
              </a:rPr>
              <a:t>Introduction</a:t>
            </a:r>
            <a:endParaRPr sz="2800" dirty="0">
              <a:latin typeface="+mn-lt"/>
              <a:ea typeface="Helvetica Neue" charset="0"/>
              <a:cs typeface="Helvetica Neue" charset="0"/>
            </a:endParaRPr>
          </a:p>
        </p:txBody>
      </p:sp>
      <p:sp>
        <p:nvSpPr>
          <p:cNvPr id="19459" name="Rectangle 3"/>
          <p:cNvSpPr>
            <a:spLocks noGrp="1" noChangeArrowheads="1"/>
          </p:cNvSpPr>
          <p:nvPr>
            <p:ph type="body" idx="1"/>
          </p:nvPr>
        </p:nvSpPr>
        <p:spPr>
          <a:xfrm>
            <a:off x="685800" y="1365250"/>
            <a:ext cx="7772400" cy="4364990"/>
          </a:xfrm>
        </p:spPr>
        <p:txBody>
          <a:bodyPr>
            <a:normAutofit/>
          </a:bodyPr>
          <a:lstStyle/>
          <a:p>
            <a:pPr eaLnBrk="1" hangingPunct="1"/>
            <a:r>
              <a:rPr lang="en-US" altLang="en-US" sz="2600" dirty="0" smtClean="0">
                <a:cs typeface="Arial" panose="020B0604020202020204" pitchFamily="34" charset="0"/>
              </a:rPr>
              <a:t>The SHRM model highlights the need to adopt a flexible, agile and strategic perspective when dealing with the external environments of organisations.</a:t>
            </a:r>
          </a:p>
          <a:p>
            <a:r>
              <a:rPr lang="en-US" altLang="en-US" sz="2600" dirty="0" smtClean="0">
                <a:cs typeface="Arial" panose="020B0604020202020204" pitchFamily="34" charset="0"/>
              </a:rPr>
              <a:t>In </a:t>
            </a:r>
            <a:r>
              <a:rPr lang="en-US" altLang="en-US" sz="2600" dirty="0" smtClean="0">
                <a:cs typeface="Arial" panose="020B0604020202020204" pitchFamily="34" charset="0"/>
              </a:rPr>
              <a:t>the past decade, there have been significant shifts in the economic environment and the sociopolitical context in which HRM and business organisations operate. </a:t>
            </a:r>
            <a:endParaRPr lang="en-US" altLang="en-US" sz="2600" dirty="0" smtClean="0">
              <a:cs typeface="Arial" panose="020B0604020202020204" pitchFamily="34" charset="0"/>
            </a:endParaRPr>
          </a:p>
          <a:p>
            <a:r>
              <a:rPr lang="en-US" altLang="en-US" sz="2600" dirty="0" smtClean="0">
                <a:cs typeface="Arial" panose="020B0604020202020204" pitchFamily="34" charset="0"/>
              </a:rPr>
              <a:t>Some </a:t>
            </a:r>
            <a:r>
              <a:rPr lang="en-US" altLang="en-US" sz="2600" dirty="0" smtClean="0">
                <a:cs typeface="Arial" panose="020B0604020202020204" pitchFamily="34" charset="0"/>
              </a:rPr>
              <a:t>of these changes present new problems and others present intensified challenges for strategic human resources management.</a:t>
            </a:r>
          </a:p>
        </p:txBody>
      </p:sp>
    </p:spTree>
    <p:extLst>
      <p:ext uri="{BB962C8B-B14F-4D97-AF65-F5344CB8AC3E}">
        <p14:creationId xmlns:p14="http://schemas.microsoft.com/office/powerpoint/2010/main" val="36095695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Define Strategy </a:t>
            </a:r>
          </a:p>
        </p:txBody>
      </p:sp>
      <p:sp>
        <p:nvSpPr>
          <p:cNvPr id="3" name="Content Placeholder 2"/>
          <p:cNvSpPr>
            <a:spLocks noGrp="1"/>
          </p:cNvSpPr>
          <p:nvPr>
            <p:ph idx="1"/>
          </p:nvPr>
        </p:nvSpPr>
        <p:spPr/>
        <p:txBody>
          <a:bodyPr>
            <a:normAutofit fontScale="85000" lnSpcReduction="10000"/>
          </a:bodyPr>
          <a:lstStyle/>
          <a:p>
            <a:r>
              <a:rPr lang="en-NZ" altLang="en-US" dirty="0">
                <a:latin typeface="Arial" panose="020B0604020202020204" pitchFamily="34" charset="0"/>
                <a:cs typeface="Arial" panose="020B0604020202020204" pitchFamily="34" charset="0"/>
              </a:rPr>
              <a:t>The notion of strategy derives from the military (the ‘art of the general’) and has led some people to think that only the visionary work of leaders is strategic and that managing the operations of firms is not important</a:t>
            </a:r>
          </a:p>
          <a:p>
            <a:pPr>
              <a:lnSpc>
                <a:spcPct val="90000"/>
              </a:lnSpc>
            </a:pPr>
            <a:r>
              <a:rPr lang="en-AU" altLang="en-US" b="1" dirty="0"/>
              <a:t>Strategy </a:t>
            </a:r>
            <a:r>
              <a:rPr lang="en-AU" altLang="en-US" dirty="0"/>
              <a:t>defines the direction in which an organisation intends to move and establishes the framework for action to get there.</a:t>
            </a:r>
          </a:p>
          <a:p>
            <a:pPr>
              <a:lnSpc>
                <a:spcPct val="90000"/>
              </a:lnSpc>
            </a:pPr>
            <a:r>
              <a:rPr lang="en-AU" altLang="en-US" b="1" dirty="0"/>
              <a:t>Stakeholders</a:t>
            </a:r>
            <a:r>
              <a:rPr lang="en-AU" altLang="en-US" dirty="0"/>
              <a:t> are individuals, groups or organisations that are affected by or have a vested interest in an organisation’s policies or decisions.</a:t>
            </a:r>
          </a:p>
          <a:p>
            <a:endParaRPr lang="en-NZ" altLang="en-US" dirty="0">
              <a:latin typeface="Arial" panose="020B0604020202020204" pitchFamily="34" charset="0"/>
              <a:cs typeface="Arial" panose="020B0604020202020204" pitchFamily="34" charset="0"/>
            </a:endParaRPr>
          </a:p>
          <a:p>
            <a:endParaRPr lang="en-AU" dirty="0"/>
          </a:p>
        </p:txBody>
      </p:sp>
    </p:spTree>
    <p:extLst>
      <p:ext uri="{BB962C8B-B14F-4D97-AF65-F5344CB8AC3E}">
        <p14:creationId xmlns:p14="http://schemas.microsoft.com/office/powerpoint/2010/main" val="1631890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Strategic Management</a:t>
            </a:r>
          </a:p>
        </p:txBody>
      </p:sp>
      <p:sp>
        <p:nvSpPr>
          <p:cNvPr id="3" name="Content Placeholder 2"/>
          <p:cNvSpPr>
            <a:spLocks noGrp="1"/>
          </p:cNvSpPr>
          <p:nvPr>
            <p:ph idx="1"/>
          </p:nvPr>
        </p:nvSpPr>
        <p:spPr/>
        <p:txBody>
          <a:bodyPr/>
          <a:lstStyle/>
          <a:p>
            <a:r>
              <a:rPr lang="en-AU" altLang="en-US" dirty="0">
                <a:ea typeface="ヒラギノ角ゴ Pro W3"/>
                <a:cs typeface="ヒラギノ角ゴ Pro W3"/>
              </a:rPr>
              <a:t>Strategic management is a process, an approach that addresses the competitive challenges an organisation faces</a:t>
            </a:r>
          </a:p>
          <a:p>
            <a:r>
              <a:rPr lang="en-AU" altLang="en-US" dirty="0">
                <a:ea typeface="ヒラギノ角ゴ Pro W3"/>
                <a:cs typeface="ヒラギノ角ゴ Pro W3"/>
              </a:rPr>
              <a:t>It can be thought of as managing the ‘pattern or plan that integrates an organisation’s major goals, policies and action sequences into a cohesive whole’ (Quinn 1980)</a:t>
            </a:r>
          </a:p>
          <a:p>
            <a:endParaRPr lang="en-AU" dirty="0"/>
          </a:p>
        </p:txBody>
      </p:sp>
    </p:spTree>
    <p:extLst>
      <p:ext uri="{BB962C8B-B14F-4D97-AF65-F5344CB8AC3E}">
        <p14:creationId xmlns:p14="http://schemas.microsoft.com/office/powerpoint/2010/main" val="3136447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Strategic Management</a:t>
            </a:r>
          </a:p>
        </p:txBody>
      </p:sp>
      <p:sp>
        <p:nvSpPr>
          <p:cNvPr id="3" name="Content Placeholder 2"/>
          <p:cNvSpPr>
            <a:spLocks noGrp="1"/>
          </p:cNvSpPr>
          <p:nvPr>
            <p:ph idx="1"/>
          </p:nvPr>
        </p:nvSpPr>
        <p:spPr/>
        <p:txBody>
          <a:bodyPr/>
          <a:lstStyle/>
          <a:p>
            <a:r>
              <a:rPr lang="en-AU" altLang="en-US" dirty="0"/>
              <a:t>Strategic Management involves: </a:t>
            </a:r>
          </a:p>
          <a:p>
            <a:pPr lvl="1"/>
            <a:r>
              <a:rPr lang="en-AU" altLang="en-US" dirty="0"/>
              <a:t>Strategy formulation</a:t>
            </a:r>
          </a:p>
          <a:p>
            <a:pPr lvl="1"/>
            <a:r>
              <a:rPr lang="en-AU" altLang="en-US" dirty="0"/>
              <a:t>Organisational mission and objectives</a:t>
            </a:r>
          </a:p>
          <a:p>
            <a:pPr lvl="1"/>
            <a:r>
              <a:rPr lang="en-AU" altLang="en-US" dirty="0"/>
              <a:t>Environmental analysis</a:t>
            </a:r>
          </a:p>
          <a:p>
            <a:pPr lvl="1"/>
            <a:r>
              <a:rPr lang="en-AU" altLang="en-US" dirty="0"/>
              <a:t>Strategy selection and implementation</a:t>
            </a:r>
          </a:p>
          <a:p>
            <a:pPr lvl="1"/>
            <a:r>
              <a:rPr lang="en-AU" altLang="en-US" dirty="0"/>
              <a:t>Performance evaluation and feedback. </a:t>
            </a:r>
          </a:p>
          <a:p>
            <a:endParaRPr lang="en-AU" dirty="0"/>
          </a:p>
        </p:txBody>
      </p:sp>
    </p:spTree>
    <p:extLst>
      <p:ext uri="{BB962C8B-B14F-4D97-AF65-F5344CB8AC3E}">
        <p14:creationId xmlns:p14="http://schemas.microsoft.com/office/powerpoint/2010/main" val="4230298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Types of Strategies </a:t>
            </a:r>
          </a:p>
        </p:txBody>
      </p:sp>
      <p:sp>
        <p:nvSpPr>
          <p:cNvPr id="3" name="Content Placeholder 2"/>
          <p:cNvSpPr>
            <a:spLocks noGrp="1"/>
          </p:cNvSpPr>
          <p:nvPr>
            <p:ph idx="1"/>
          </p:nvPr>
        </p:nvSpPr>
        <p:spPr/>
        <p:txBody>
          <a:bodyPr>
            <a:normAutofit fontScale="92500" lnSpcReduction="20000"/>
          </a:bodyPr>
          <a:lstStyle/>
          <a:p>
            <a:r>
              <a:rPr lang="en-AU" altLang="en-US" dirty="0">
                <a:ea typeface="ヒラギノ角ゴ Pro W3"/>
                <a:cs typeface="ヒラギノ角ゴ Pro W3"/>
              </a:rPr>
              <a:t>Porters’ generic strategies:</a:t>
            </a:r>
          </a:p>
          <a:p>
            <a:pPr lvl="1"/>
            <a:r>
              <a:rPr lang="en-AU" altLang="en-US" sz="3200" dirty="0">
                <a:ea typeface="ヒラギノ角ゴ Pro W3"/>
              </a:rPr>
              <a:t>cost</a:t>
            </a:r>
          </a:p>
          <a:p>
            <a:pPr lvl="1"/>
            <a:r>
              <a:rPr lang="en-AU" altLang="en-US" sz="3200" dirty="0">
                <a:ea typeface="ヒラギノ角ゴ Pro W3"/>
              </a:rPr>
              <a:t>differentiation</a:t>
            </a:r>
          </a:p>
          <a:p>
            <a:pPr lvl="1"/>
            <a:r>
              <a:rPr lang="en-AU" altLang="en-US" sz="3200" dirty="0">
                <a:ea typeface="ヒラギノ角ゴ Pro W3"/>
              </a:rPr>
              <a:t>focus</a:t>
            </a:r>
          </a:p>
          <a:p>
            <a:r>
              <a:rPr lang="en-AU" altLang="en-US" dirty="0">
                <a:ea typeface="ヒラギノ角ゴ Pro W3"/>
                <a:cs typeface="ヒラギノ角ゴ Pro W3"/>
              </a:rPr>
              <a:t>Miles &amp; Snows’ strategic types:</a:t>
            </a:r>
          </a:p>
          <a:p>
            <a:pPr lvl="1"/>
            <a:r>
              <a:rPr lang="en-AU" altLang="en-US" sz="3200" dirty="0">
                <a:ea typeface="ヒラギノ角ゴ Pro W3"/>
              </a:rPr>
              <a:t>defender</a:t>
            </a:r>
          </a:p>
          <a:p>
            <a:pPr lvl="1"/>
            <a:r>
              <a:rPr lang="en-AU" altLang="en-US" sz="3200" dirty="0">
                <a:ea typeface="ヒラギノ角ゴ Pro W3"/>
              </a:rPr>
              <a:t>analyser</a:t>
            </a:r>
          </a:p>
          <a:p>
            <a:pPr lvl="1"/>
            <a:r>
              <a:rPr lang="en-AU" altLang="en-US" sz="3200" dirty="0">
                <a:ea typeface="ヒラギノ角ゴ Pro W3"/>
              </a:rPr>
              <a:t>prospector</a:t>
            </a:r>
          </a:p>
          <a:p>
            <a:pPr lvl="1"/>
            <a:r>
              <a:rPr lang="en-AU" altLang="en-US" sz="3200" dirty="0">
                <a:ea typeface="ヒラギノ角ゴ Pro W3"/>
              </a:rPr>
              <a:t>reactor</a:t>
            </a:r>
          </a:p>
          <a:p>
            <a:endParaRPr lang="en-AU" dirty="0"/>
          </a:p>
        </p:txBody>
      </p:sp>
    </p:spTree>
    <p:extLst>
      <p:ext uri="{BB962C8B-B14F-4D97-AF65-F5344CB8AC3E}">
        <p14:creationId xmlns:p14="http://schemas.microsoft.com/office/powerpoint/2010/main" val="686880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‘Stuck in the Middle’</a:t>
            </a:r>
          </a:p>
        </p:txBody>
      </p:sp>
      <p:sp>
        <p:nvSpPr>
          <p:cNvPr id="3" name="Content Placeholder 2"/>
          <p:cNvSpPr>
            <a:spLocks noGrp="1"/>
          </p:cNvSpPr>
          <p:nvPr>
            <p:ph idx="1"/>
          </p:nvPr>
        </p:nvSpPr>
        <p:spPr/>
        <p:txBody>
          <a:bodyPr/>
          <a:lstStyle/>
          <a:p>
            <a:r>
              <a:rPr lang="en-AU" dirty="0"/>
              <a:t>Porter argues that failure to develop a strategy in one of these 3 directions is a firm that is “stuck in the middle.” </a:t>
            </a:r>
          </a:p>
          <a:p>
            <a:r>
              <a:rPr lang="en-AU" dirty="0"/>
              <a:t>This means you lack the market share, capital, and overhead control to be a cost leader, and lack the industry wide differentiation necessary to remain sustainable and competitive.  </a:t>
            </a:r>
          </a:p>
        </p:txBody>
      </p:sp>
    </p:spTree>
    <p:extLst>
      <p:ext uri="{BB962C8B-B14F-4D97-AF65-F5344CB8AC3E}">
        <p14:creationId xmlns:p14="http://schemas.microsoft.com/office/powerpoint/2010/main" val="17466763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dacb8815-fc1e-42c3-abc2-788c5fc4ff9d">Logos and templates</Category>
    <Sub_x002d_category xmlns="dacb8815-fc1e-42c3-abc2-788c5fc4ff9d">2016</Sub_x002d_category>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5DEF6BD4BDD0B4D90C52999A51E08F1" ma:contentTypeVersion="0" ma:contentTypeDescription="Create a new document." ma:contentTypeScope="" ma:versionID="c1892927898350893ffcead8fbd6d37e">
  <xsd:schema xmlns:xsd="http://www.w3.org/2001/XMLSchema" xmlns:xs="http://www.w3.org/2001/XMLSchema" xmlns:p="http://schemas.microsoft.com/office/2006/metadata/properties" xmlns:ns2="dacb8815-fc1e-42c3-abc2-788c5fc4ff9d" targetNamespace="http://schemas.microsoft.com/office/2006/metadata/properties" ma:root="true" ma:fieldsID="0c0b49e5e91276836d7310696bcb027a" ns2:_="">
    <xsd:import namespace="dacb8815-fc1e-42c3-abc2-788c5fc4ff9d"/>
    <xsd:element name="properties">
      <xsd:complexType>
        <xsd:sequence>
          <xsd:element name="documentManagement">
            <xsd:complexType>
              <xsd:all>
                <xsd:element ref="ns2:Category"/>
                <xsd:element ref="ns2:Sub_x002d_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cb8815-fc1e-42c3-abc2-788c5fc4ff9d" elementFormDefault="qualified">
    <xsd:import namespace="http://schemas.microsoft.com/office/2006/documentManagement/types"/>
    <xsd:import namespace="http://schemas.microsoft.com/office/infopath/2007/PartnerControls"/>
    <xsd:element name="Category" ma:index="8" ma:displayName="Category" ma:default="Logos and templates" ma:format="Dropdown" ma:internalName="Category">
      <xsd:simpleType>
        <xsd:restriction base="dms:Choice">
          <xsd:enumeration value="Staff Leadership"/>
          <xsd:enumeration value="Logos and templates"/>
          <xsd:enumeration value="Prizes and Awards"/>
          <xsd:enumeration value="Peter Faber"/>
          <xsd:enumeration value="Accreditation"/>
          <xsd:enumeration value="Database of Community Engagement"/>
          <xsd:enumeration value="National School Meeting"/>
          <xsd:enumeration value="Marketing and Events"/>
          <xsd:enumeration value="Academic Performance Review &amp; Planning"/>
        </xsd:restriction>
      </xsd:simpleType>
    </xsd:element>
    <xsd:element name="Sub_x002d_category" ma:index="9" nillable="true" ma:displayName="Year" ma:default="2016" ma:format="Dropdown" ma:internalName="Sub_x002d_category">
      <xsd:simpleType>
        <xsd:restriction base="dms:Choice">
          <xsd:enumeration value="2015"/>
          <xsd:enumeration value="2016"/>
          <xsd:enumeration value="2017"/>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2C28F0D-85CF-4EC6-A1CA-FEE4F0F73A58}">
  <ds:schemaRefs>
    <ds:schemaRef ds:uri="http://www.w3.org/XML/1998/namespace"/>
    <ds:schemaRef ds:uri="http://purl.org/dc/dcmitype/"/>
    <ds:schemaRef ds:uri="http://schemas.openxmlformats.org/package/2006/metadata/core-properties"/>
    <ds:schemaRef ds:uri="http://schemas.microsoft.com/office/2006/metadata/properties"/>
    <ds:schemaRef ds:uri="http://purl.org/dc/elements/1.1/"/>
    <ds:schemaRef ds:uri="http://purl.org/dc/terms/"/>
    <ds:schemaRef ds:uri="http://schemas.microsoft.com/office/2006/documentManagement/types"/>
    <ds:schemaRef ds:uri="http://schemas.microsoft.com/office/infopath/2007/PartnerControls"/>
    <ds:schemaRef ds:uri="dacb8815-fc1e-42c3-abc2-788c5fc4ff9d"/>
  </ds:schemaRefs>
</ds:datastoreItem>
</file>

<file path=customXml/itemProps2.xml><?xml version="1.0" encoding="utf-8"?>
<ds:datastoreItem xmlns:ds="http://schemas.openxmlformats.org/officeDocument/2006/customXml" ds:itemID="{59218A0E-9A2E-46A6-B466-562AFA6DC3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cb8815-fc1e-42c3-abc2-788c5fc4ff9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399C6A4-B805-4A77-8C98-70579C2D9B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117</TotalTime>
  <Words>1438</Words>
  <Application>Microsoft Office PowerPoint</Application>
  <PresentationFormat>On-screen Show (4:3)</PresentationFormat>
  <Paragraphs>139</Paragraphs>
  <Slides>29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Helvetica Neue</vt:lpstr>
      <vt:lpstr>ヒラギノ角ゴ Pro W3</vt:lpstr>
      <vt:lpstr>Office Theme</vt:lpstr>
      <vt:lpstr>HRMG200  HUMAN RESOURCE MANAGEMENT: STAFF AND EMPLOYEE ENGAGEMENT </vt:lpstr>
      <vt:lpstr>PowerPoint Presentation</vt:lpstr>
      <vt:lpstr>Lecture Outline </vt:lpstr>
      <vt:lpstr>Introduction</vt:lpstr>
      <vt:lpstr>Define Strategy </vt:lpstr>
      <vt:lpstr>Strategic Management</vt:lpstr>
      <vt:lpstr>Strategic Management</vt:lpstr>
      <vt:lpstr>Types of Strategies </vt:lpstr>
      <vt:lpstr>‘Stuck in the Middle’</vt:lpstr>
      <vt:lpstr>Miles and Snow Strategic Types</vt:lpstr>
      <vt:lpstr>Defender</vt:lpstr>
      <vt:lpstr>Prospector </vt:lpstr>
      <vt:lpstr>Analyser</vt:lpstr>
      <vt:lpstr>Reactor </vt:lpstr>
      <vt:lpstr>Strategic Management Process</vt:lpstr>
      <vt:lpstr>Types of Organisational Strategies </vt:lpstr>
      <vt:lpstr>Strategic HRM </vt:lpstr>
      <vt:lpstr>Definition – John Storey</vt:lpstr>
      <vt:lpstr>Traditional HRM v SHRM</vt:lpstr>
      <vt:lpstr>Characteristics of SHRM</vt:lpstr>
      <vt:lpstr>5 Ps</vt:lpstr>
      <vt:lpstr>Key Areas of SHRM</vt:lpstr>
      <vt:lpstr>HR Strategies must…</vt:lpstr>
      <vt:lpstr>HR Competencies </vt:lpstr>
      <vt:lpstr>HR Competencies </vt:lpstr>
      <vt:lpstr>HR Competencies </vt:lpstr>
      <vt:lpstr>The HRM Challenge </vt:lpstr>
      <vt:lpstr>Summary</vt:lpstr>
      <vt:lpstr>Summary….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ACU</dc:creator>
  <cp:lastModifiedBy>Tilda Khoshaba</cp:lastModifiedBy>
  <cp:revision>19</cp:revision>
  <dcterms:created xsi:type="dcterms:W3CDTF">2014-01-28T21:33:28Z</dcterms:created>
  <dcterms:modified xsi:type="dcterms:W3CDTF">2017-08-03T02:11:58Z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0x01010075DEF6BD4BDD0B4D90C52999A51E08F1</vt:lpwstr>
  </property>
  <property fmtid="{D5CDD505-2E9C-101B-9397-08002B2CF9AE}" pid="3" name="SPPCopyMoveEvent">
    <vt:lpwstr>1</vt:lpwstr>
  </property>
  <property fmtid="{D5CDD505-2E9C-101B-9397-08002B2CF9AE}" pid="4" name="Order">
    <vt:r8>9500</vt:r8>
  </property>
</Properties>
</file>